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5" r:id="rId8"/>
    <p:sldId id="262" r:id="rId9"/>
    <p:sldId id="267" r:id="rId10"/>
    <p:sldId id="263" r:id="rId11"/>
    <p:sldId id="268" r:id="rId12"/>
    <p:sldId id="269" r:id="rId13"/>
    <p:sldId id="261" r:id="rId14"/>
    <p:sldId id="264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88B4CE-C822-4EC8-9621-01985FFF738D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ED1F01A-D788-4D69-8B54-9A9DFD1CBFBC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142F0849-1A22-4D23-8D62-F7EB9D7DB4E0}" type="parTrans" cxnId="{0B39C157-3E13-42C3-8E10-860FFF7E8D6E}">
      <dgm:prSet/>
      <dgm:spPr/>
      <dgm:t>
        <a:bodyPr/>
        <a:lstStyle/>
        <a:p>
          <a:endParaRPr lang="en-US"/>
        </a:p>
      </dgm:t>
    </dgm:pt>
    <dgm:pt modelId="{AF85F672-514C-4D52-8EFA-E45F510E8D00}" type="sibTrans" cxnId="{0B39C157-3E13-42C3-8E10-860FFF7E8D6E}">
      <dgm:prSet/>
      <dgm:spPr/>
      <dgm:t>
        <a:bodyPr/>
        <a:lstStyle/>
        <a:p>
          <a:endParaRPr lang="en-US"/>
        </a:p>
      </dgm:t>
    </dgm:pt>
    <dgm:pt modelId="{EF2E76F4-7D45-4484-A66F-50FE8D6FC240}">
      <dgm:prSet/>
      <dgm:spPr/>
      <dgm:t>
        <a:bodyPr/>
        <a:lstStyle/>
        <a:p>
          <a:r>
            <a:rPr lang="en-US"/>
            <a:t>Data Preparation</a:t>
          </a:r>
        </a:p>
      </dgm:t>
    </dgm:pt>
    <dgm:pt modelId="{212597FE-CF60-4706-BF75-CED447E319AE}" type="parTrans" cxnId="{9519165A-1AEF-41F5-9A71-619D85568606}">
      <dgm:prSet/>
      <dgm:spPr/>
      <dgm:t>
        <a:bodyPr/>
        <a:lstStyle/>
        <a:p>
          <a:endParaRPr lang="en-US"/>
        </a:p>
      </dgm:t>
    </dgm:pt>
    <dgm:pt modelId="{1A088A2E-69CC-49F5-984A-DA174C8E5C57}" type="sibTrans" cxnId="{9519165A-1AEF-41F5-9A71-619D85568606}">
      <dgm:prSet/>
      <dgm:spPr/>
      <dgm:t>
        <a:bodyPr/>
        <a:lstStyle/>
        <a:p>
          <a:endParaRPr lang="en-US"/>
        </a:p>
      </dgm:t>
    </dgm:pt>
    <dgm:pt modelId="{65CD1C80-D409-4CB4-A8C7-ADB71F77F83D}">
      <dgm:prSet/>
      <dgm:spPr/>
      <dgm:t>
        <a:bodyPr/>
        <a:lstStyle/>
        <a:p>
          <a:r>
            <a:rPr lang="en-US" dirty="0"/>
            <a:t>Stationarity check</a:t>
          </a:r>
        </a:p>
      </dgm:t>
    </dgm:pt>
    <dgm:pt modelId="{18C75A72-F295-4EBA-A33B-121F5A715E9A}" type="parTrans" cxnId="{B1CF4426-01FC-4A5E-A36B-4964B7961273}">
      <dgm:prSet/>
      <dgm:spPr/>
      <dgm:t>
        <a:bodyPr/>
        <a:lstStyle/>
        <a:p>
          <a:endParaRPr lang="en-US"/>
        </a:p>
      </dgm:t>
    </dgm:pt>
    <dgm:pt modelId="{233D032B-56F7-4D08-B067-93C8F7289DB2}" type="sibTrans" cxnId="{B1CF4426-01FC-4A5E-A36B-4964B7961273}">
      <dgm:prSet/>
      <dgm:spPr/>
      <dgm:t>
        <a:bodyPr/>
        <a:lstStyle/>
        <a:p>
          <a:endParaRPr lang="en-US"/>
        </a:p>
      </dgm:t>
    </dgm:pt>
    <dgm:pt modelId="{8C3848D4-A268-4343-AE58-995CD098996D}">
      <dgm:prSet/>
      <dgm:spPr/>
      <dgm:t>
        <a:bodyPr/>
        <a:lstStyle/>
        <a:p>
          <a:r>
            <a:rPr lang="en-US" dirty="0"/>
            <a:t>Models</a:t>
          </a:r>
        </a:p>
      </dgm:t>
    </dgm:pt>
    <dgm:pt modelId="{21CFC5B6-B36F-4255-8C46-AA87206B9F35}" type="parTrans" cxnId="{4A0DF604-FA2F-470E-81CF-6983D4239D71}">
      <dgm:prSet/>
      <dgm:spPr/>
      <dgm:t>
        <a:bodyPr/>
        <a:lstStyle/>
        <a:p>
          <a:endParaRPr lang="en-US"/>
        </a:p>
      </dgm:t>
    </dgm:pt>
    <dgm:pt modelId="{8048066D-D713-481A-AF99-60F34281CF30}" type="sibTrans" cxnId="{4A0DF604-FA2F-470E-81CF-6983D4239D71}">
      <dgm:prSet/>
      <dgm:spPr/>
      <dgm:t>
        <a:bodyPr/>
        <a:lstStyle/>
        <a:p>
          <a:endParaRPr lang="en-US"/>
        </a:p>
      </dgm:t>
    </dgm:pt>
    <dgm:pt modelId="{167850F3-813F-44F2-BA63-963449068B17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8432D599-2D7F-49D3-B7D0-7BB175002FDD}" type="parTrans" cxnId="{766C0BC2-D6D5-481E-BF6D-6C833DDA87F1}">
      <dgm:prSet/>
      <dgm:spPr/>
      <dgm:t>
        <a:bodyPr/>
        <a:lstStyle/>
        <a:p>
          <a:endParaRPr lang="en-US"/>
        </a:p>
      </dgm:t>
    </dgm:pt>
    <dgm:pt modelId="{9DD30E42-6A00-46F0-BF36-86A3F2C57581}" type="sibTrans" cxnId="{766C0BC2-D6D5-481E-BF6D-6C833DDA87F1}">
      <dgm:prSet/>
      <dgm:spPr/>
      <dgm:t>
        <a:bodyPr/>
        <a:lstStyle/>
        <a:p>
          <a:endParaRPr lang="en-US"/>
        </a:p>
      </dgm:t>
    </dgm:pt>
    <dgm:pt modelId="{3ED20DB6-2250-40D8-8FC8-4FA38853FBFD}">
      <dgm:prSet/>
      <dgm:spPr/>
      <dgm:t>
        <a:bodyPr/>
        <a:lstStyle/>
        <a:p>
          <a:r>
            <a:rPr lang="en-US" dirty="0"/>
            <a:t>Results</a:t>
          </a:r>
        </a:p>
      </dgm:t>
    </dgm:pt>
    <dgm:pt modelId="{483D5AFE-7E45-4840-81FA-021D16C172B1}" type="parTrans" cxnId="{9D053F72-8A99-442D-B64E-6552A026ED60}">
      <dgm:prSet/>
      <dgm:spPr/>
      <dgm:t>
        <a:bodyPr/>
        <a:lstStyle/>
        <a:p>
          <a:endParaRPr lang="en-US"/>
        </a:p>
      </dgm:t>
    </dgm:pt>
    <dgm:pt modelId="{12C90DC3-7D3D-41BD-954D-58888A5B38F4}" type="sibTrans" cxnId="{9D053F72-8A99-442D-B64E-6552A026ED60}">
      <dgm:prSet/>
      <dgm:spPr/>
      <dgm:t>
        <a:bodyPr/>
        <a:lstStyle/>
        <a:p>
          <a:endParaRPr lang="en-US"/>
        </a:p>
      </dgm:t>
    </dgm:pt>
    <dgm:pt modelId="{C5B9D140-88ED-4332-B0A9-94FF016EEBCB}" type="pres">
      <dgm:prSet presAssocID="{7588B4CE-C822-4EC8-9621-01985FFF738D}" presName="vert0" presStyleCnt="0">
        <dgm:presLayoutVars>
          <dgm:dir/>
          <dgm:animOne val="branch"/>
          <dgm:animLvl val="lvl"/>
        </dgm:presLayoutVars>
      </dgm:prSet>
      <dgm:spPr/>
    </dgm:pt>
    <dgm:pt modelId="{0FED2DD2-BEE7-400E-842B-2B3FFA9752EA}" type="pres">
      <dgm:prSet presAssocID="{7ED1F01A-D788-4D69-8B54-9A9DFD1CBFBC}" presName="thickLine" presStyleLbl="alignNode1" presStyleIdx="0" presStyleCnt="6"/>
      <dgm:spPr/>
    </dgm:pt>
    <dgm:pt modelId="{54BBC1BF-C7F3-4B89-9344-B35541F6F8DC}" type="pres">
      <dgm:prSet presAssocID="{7ED1F01A-D788-4D69-8B54-9A9DFD1CBFBC}" presName="horz1" presStyleCnt="0"/>
      <dgm:spPr/>
    </dgm:pt>
    <dgm:pt modelId="{AB50F5E9-7403-417C-BF77-920E0C6614F3}" type="pres">
      <dgm:prSet presAssocID="{7ED1F01A-D788-4D69-8B54-9A9DFD1CBFBC}" presName="tx1" presStyleLbl="revTx" presStyleIdx="0" presStyleCnt="6"/>
      <dgm:spPr/>
    </dgm:pt>
    <dgm:pt modelId="{E31633DF-BE0C-4E70-B737-CB62BE864684}" type="pres">
      <dgm:prSet presAssocID="{7ED1F01A-D788-4D69-8B54-9A9DFD1CBFBC}" presName="vert1" presStyleCnt="0"/>
      <dgm:spPr/>
    </dgm:pt>
    <dgm:pt modelId="{3F6BD9A3-D785-4ACF-AD08-45DC1B58A7F7}" type="pres">
      <dgm:prSet presAssocID="{EF2E76F4-7D45-4484-A66F-50FE8D6FC240}" presName="thickLine" presStyleLbl="alignNode1" presStyleIdx="1" presStyleCnt="6"/>
      <dgm:spPr/>
    </dgm:pt>
    <dgm:pt modelId="{8E551F21-10E3-4B95-9DA8-51B4774FE208}" type="pres">
      <dgm:prSet presAssocID="{EF2E76F4-7D45-4484-A66F-50FE8D6FC240}" presName="horz1" presStyleCnt="0"/>
      <dgm:spPr/>
    </dgm:pt>
    <dgm:pt modelId="{6E6C663A-74E1-4524-8FF6-8FEFA44E5373}" type="pres">
      <dgm:prSet presAssocID="{EF2E76F4-7D45-4484-A66F-50FE8D6FC240}" presName="tx1" presStyleLbl="revTx" presStyleIdx="1" presStyleCnt="6"/>
      <dgm:spPr/>
    </dgm:pt>
    <dgm:pt modelId="{3744A690-08CA-4270-B3B8-F6196BABE961}" type="pres">
      <dgm:prSet presAssocID="{EF2E76F4-7D45-4484-A66F-50FE8D6FC240}" presName="vert1" presStyleCnt="0"/>
      <dgm:spPr/>
    </dgm:pt>
    <dgm:pt modelId="{B8137D75-128D-4A61-98CB-9971F49D490B}" type="pres">
      <dgm:prSet presAssocID="{65CD1C80-D409-4CB4-A8C7-ADB71F77F83D}" presName="thickLine" presStyleLbl="alignNode1" presStyleIdx="2" presStyleCnt="6"/>
      <dgm:spPr/>
    </dgm:pt>
    <dgm:pt modelId="{FD9BD631-B034-4E30-B0C3-C909EF20DF2D}" type="pres">
      <dgm:prSet presAssocID="{65CD1C80-D409-4CB4-A8C7-ADB71F77F83D}" presName="horz1" presStyleCnt="0"/>
      <dgm:spPr/>
    </dgm:pt>
    <dgm:pt modelId="{F235D20F-275B-4090-8F0E-CBF1D61E6474}" type="pres">
      <dgm:prSet presAssocID="{65CD1C80-D409-4CB4-A8C7-ADB71F77F83D}" presName="tx1" presStyleLbl="revTx" presStyleIdx="2" presStyleCnt="6"/>
      <dgm:spPr/>
    </dgm:pt>
    <dgm:pt modelId="{02ADD5BC-3C01-4B5D-A9DB-661506C618D7}" type="pres">
      <dgm:prSet presAssocID="{65CD1C80-D409-4CB4-A8C7-ADB71F77F83D}" presName="vert1" presStyleCnt="0"/>
      <dgm:spPr/>
    </dgm:pt>
    <dgm:pt modelId="{170427D9-3D5D-4F72-95C9-7149278C8E88}" type="pres">
      <dgm:prSet presAssocID="{8C3848D4-A268-4343-AE58-995CD098996D}" presName="thickLine" presStyleLbl="alignNode1" presStyleIdx="3" presStyleCnt="6"/>
      <dgm:spPr/>
    </dgm:pt>
    <dgm:pt modelId="{6647B471-B299-4E58-A6C7-448D31B9B8FE}" type="pres">
      <dgm:prSet presAssocID="{8C3848D4-A268-4343-AE58-995CD098996D}" presName="horz1" presStyleCnt="0"/>
      <dgm:spPr/>
    </dgm:pt>
    <dgm:pt modelId="{0EDF1B46-E306-41E5-83A2-F6CFAD7F341A}" type="pres">
      <dgm:prSet presAssocID="{8C3848D4-A268-4343-AE58-995CD098996D}" presName="tx1" presStyleLbl="revTx" presStyleIdx="3" presStyleCnt="6"/>
      <dgm:spPr/>
    </dgm:pt>
    <dgm:pt modelId="{3D205054-E4F6-4C20-A75C-DE526D2ECB83}" type="pres">
      <dgm:prSet presAssocID="{8C3848D4-A268-4343-AE58-995CD098996D}" presName="vert1" presStyleCnt="0"/>
      <dgm:spPr/>
    </dgm:pt>
    <dgm:pt modelId="{E7DD3AFC-762B-4A74-A942-371023CAE9A3}" type="pres">
      <dgm:prSet presAssocID="{3ED20DB6-2250-40D8-8FC8-4FA38853FBFD}" presName="thickLine" presStyleLbl="alignNode1" presStyleIdx="4" presStyleCnt="6"/>
      <dgm:spPr/>
    </dgm:pt>
    <dgm:pt modelId="{07E845C1-E9E8-4BE1-8960-A67EC6FB1F1C}" type="pres">
      <dgm:prSet presAssocID="{3ED20DB6-2250-40D8-8FC8-4FA38853FBFD}" presName="horz1" presStyleCnt="0"/>
      <dgm:spPr/>
    </dgm:pt>
    <dgm:pt modelId="{12681815-1279-44FA-B5DC-90593A88143E}" type="pres">
      <dgm:prSet presAssocID="{3ED20DB6-2250-40D8-8FC8-4FA38853FBFD}" presName="tx1" presStyleLbl="revTx" presStyleIdx="4" presStyleCnt="6"/>
      <dgm:spPr/>
    </dgm:pt>
    <dgm:pt modelId="{4C32CDDD-D851-4C45-9B00-ED1795BCB83C}" type="pres">
      <dgm:prSet presAssocID="{3ED20DB6-2250-40D8-8FC8-4FA38853FBFD}" presName="vert1" presStyleCnt="0"/>
      <dgm:spPr/>
    </dgm:pt>
    <dgm:pt modelId="{3D1AF950-B5D0-4D7F-945F-4FA13D4FD957}" type="pres">
      <dgm:prSet presAssocID="{167850F3-813F-44F2-BA63-963449068B17}" presName="thickLine" presStyleLbl="alignNode1" presStyleIdx="5" presStyleCnt="6"/>
      <dgm:spPr/>
    </dgm:pt>
    <dgm:pt modelId="{84D35240-8A0B-41EF-ACD9-3A717D1B060A}" type="pres">
      <dgm:prSet presAssocID="{167850F3-813F-44F2-BA63-963449068B17}" presName="horz1" presStyleCnt="0"/>
      <dgm:spPr/>
    </dgm:pt>
    <dgm:pt modelId="{BB2D8CB6-A751-4602-9110-55329343FF7C}" type="pres">
      <dgm:prSet presAssocID="{167850F3-813F-44F2-BA63-963449068B17}" presName="tx1" presStyleLbl="revTx" presStyleIdx="5" presStyleCnt="6"/>
      <dgm:spPr/>
    </dgm:pt>
    <dgm:pt modelId="{74A98444-4407-44AE-A05B-AC0269F8550A}" type="pres">
      <dgm:prSet presAssocID="{167850F3-813F-44F2-BA63-963449068B17}" presName="vert1" presStyleCnt="0"/>
      <dgm:spPr/>
    </dgm:pt>
  </dgm:ptLst>
  <dgm:cxnLst>
    <dgm:cxn modelId="{B9786101-7757-404F-8B8A-40AAE3DB9A93}" type="presOf" srcId="{8C3848D4-A268-4343-AE58-995CD098996D}" destId="{0EDF1B46-E306-41E5-83A2-F6CFAD7F341A}" srcOrd="0" destOrd="0" presId="urn:microsoft.com/office/officeart/2008/layout/LinedList"/>
    <dgm:cxn modelId="{4A0DF604-FA2F-470E-81CF-6983D4239D71}" srcId="{7588B4CE-C822-4EC8-9621-01985FFF738D}" destId="{8C3848D4-A268-4343-AE58-995CD098996D}" srcOrd="3" destOrd="0" parTransId="{21CFC5B6-B36F-4255-8C46-AA87206B9F35}" sibTransId="{8048066D-D713-481A-AF99-60F34281CF30}"/>
    <dgm:cxn modelId="{83318417-E53E-49C9-9942-781E8EB96F5E}" type="presOf" srcId="{167850F3-813F-44F2-BA63-963449068B17}" destId="{BB2D8CB6-A751-4602-9110-55329343FF7C}" srcOrd="0" destOrd="0" presId="urn:microsoft.com/office/officeart/2008/layout/LinedList"/>
    <dgm:cxn modelId="{B1CF4426-01FC-4A5E-A36B-4964B7961273}" srcId="{7588B4CE-C822-4EC8-9621-01985FFF738D}" destId="{65CD1C80-D409-4CB4-A8C7-ADB71F77F83D}" srcOrd="2" destOrd="0" parTransId="{18C75A72-F295-4EBA-A33B-121F5A715E9A}" sibTransId="{233D032B-56F7-4D08-B067-93C8F7289DB2}"/>
    <dgm:cxn modelId="{5C842228-2610-411D-B399-A19CE5234D37}" type="presOf" srcId="{7ED1F01A-D788-4D69-8B54-9A9DFD1CBFBC}" destId="{AB50F5E9-7403-417C-BF77-920E0C6614F3}" srcOrd="0" destOrd="0" presId="urn:microsoft.com/office/officeart/2008/layout/LinedList"/>
    <dgm:cxn modelId="{04560E2E-1364-455D-BB23-A0FE4D180FBD}" type="presOf" srcId="{3ED20DB6-2250-40D8-8FC8-4FA38853FBFD}" destId="{12681815-1279-44FA-B5DC-90593A88143E}" srcOrd="0" destOrd="0" presId="urn:microsoft.com/office/officeart/2008/layout/LinedList"/>
    <dgm:cxn modelId="{9D053F72-8A99-442D-B64E-6552A026ED60}" srcId="{7588B4CE-C822-4EC8-9621-01985FFF738D}" destId="{3ED20DB6-2250-40D8-8FC8-4FA38853FBFD}" srcOrd="4" destOrd="0" parTransId="{483D5AFE-7E45-4840-81FA-021D16C172B1}" sibTransId="{12C90DC3-7D3D-41BD-954D-58888A5B38F4}"/>
    <dgm:cxn modelId="{CEA35A74-11B2-4298-8846-F546FEF209A5}" type="presOf" srcId="{EF2E76F4-7D45-4484-A66F-50FE8D6FC240}" destId="{6E6C663A-74E1-4524-8FF6-8FEFA44E5373}" srcOrd="0" destOrd="0" presId="urn:microsoft.com/office/officeart/2008/layout/LinedList"/>
    <dgm:cxn modelId="{FE7AB455-D391-4554-AF33-BC834575C55F}" type="presOf" srcId="{7588B4CE-C822-4EC8-9621-01985FFF738D}" destId="{C5B9D140-88ED-4332-B0A9-94FF016EEBCB}" srcOrd="0" destOrd="0" presId="urn:microsoft.com/office/officeart/2008/layout/LinedList"/>
    <dgm:cxn modelId="{0B39C157-3E13-42C3-8E10-860FFF7E8D6E}" srcId="{7588B4CE-C822-4EC8-9621-01985FFF738D}" destId="{7ED1F01A-D788-4D69-8B54-9A9DFD1CBFBC}" srcOrd="0" destOrd="0" parTransId="{142F0849-1A22-4D23-8D62-F7EB9D7DB4E0}" sibTransId="{AF85F672-514C-4D52-8EFA-E45F510E8D00}"/>
    <dgm:cxn modelId="{9519165A-1AEF-41F5-9A71-619D85568606}" srcId="{7588B4CE-C822-4EC8-9621-01985FFF738D}" destId="{EF2E76F4-7D45-4484-A66F-50FE8D6FC240}" srcOrd="1" destOrd="0" parTransId="{212597FE-CF60-4706-BF75-CED447E319AE}" sibTransId="{1A088A2E-69CC-49F5-984A-DA174C8E5C57}"/>
    <dgm:cxn modelId="{B9FBECB5-DBC6-4665-8EC0-3CE39B1B1033}" type="presOf" srcId="{65CD1C80-D409-4CB4-A8C7-ADB71F77F83D}" destId="{F235D20F-275B-4090-8F0E-CBF1D61E6474}" srcOrd="0" destOrd="0" presId="urn:microsoft.com/office/officeart/2008/layout/LinedList"/>
    <dgm:cxn modelId="{766C0BC2-D6D5-481E-BF6D-6C833DDA87F1}" srcId="{7588B4CE-C822-4EC8-9621-01985FFF738D}" destId="{167850F3-813F-44F2-BA63-963449068B17}" srcOrd="5" destOrd="0" parTransId="{8432D599-2D7F-49D3-B7D0-7BB175002FDD}" sibTransId="{9DD30E42-6A00-46F0-BF36-86A3F2C57581}"/>
    <dgm:cxn modelId="{DF4ED2AD-463F-4F05-A251-E251D1DCBA58}" type="presParOf" srcId="{C5B9D140-88ED-4332-B0A9-94FF016EEBCB}" destId="{0FED2DD2-BEE7-400E-842B-2B3FFA9752EA}" srcOrd="0" destOrd="0" presId="urn:microsoft.com/office/officeart/2008/layout/LinedList"/>
    <dgm:cxn modelId="{F7A8E64D-65FA-49A2-959E-63E9DAC2D2E6}" type="presParOf" srcId="{C5B9D140-88ED-4332-B0A9-94FF016EEBCB}" destId="{54BBC1BF-C7F3-4B89-9344-B35541F6F8DC}" srcOrd="1" destOrd="0" presId="urn:microsoft.com/office/officeart/2008/layout/LinedList"/>
    <dgm:cxn modelId="{9B613DEF-5C3A-4F44-B476-EBE193F58D91}" type="presParOf" srcId="{54BBC1BF-C7F3-4B89-9344-B35541F6F8DC}" destId="{AB50F5E9-7403-417C-BF77-920E0C6614F3}" srcOrd="0" destOrd="0" presId="urn:microsoft.com/office/officeart/2008/layout/LinedList"/>
    <dgm:cxn modelId="{7F0858E9-BDA0-4775-B6EB-54A1CDFC28CA}" type="presParOf" srcId="{54BBC1BF-C7F3-4B89-9344-B35541F6F8DC}" destId="{E31633DF-BE0C-4E70-B737-CB62BE864684}" srcOrd="1" destOrd="0" presId="urn:microsoft.com/office/officeart/2008/layout/LinedList"/>
    <dgm:cxn modelId="{94D564F7-8190-4CAE-944B-67F0F09D18AB}" type="presParOf" srcId="{C5B9D140-88ED-4332-B0A9-94FF016EEBCB}" destId="{3F6BD9A3-D785-4ACF-AD08-45DC1B58A7F7}" srcOrd="2" destOrd="0" presId="urn:microsoft.com/office/officeart/2008/layout/LinedList"/>
    <dgm:cxn modelId="{EB6588DE-5382-45F6-97D1-EA5F2ACFF5B4}" type="presParOf" srcId="{C5B9D140-88ED-4332-B0A9-94FF016EEBCB}" destId="{8E551F21-10E3-4B95-9DA8-51B4774FE208}" srcOrd="3" destOrd="0" presId="urn:microsoft.com/office/officeart/2008/layout/LinedList"/>
    <dgm:cxn modelId="{ABA1DD7F-C9B1-46F3-965A-64BA35815766}" type="presParOf" srcId="{8E551F21-10E3-4B95-9DA8-51B4774FE208}" destId="{6E6C663A-74E1-4524-8FF6-8FEFA44E5373}" srcOrd="0" destOrd="0" presId="urn:microsoft.com/office/officeart/2008/layout/LinedList"/>
    <dgm:cxn modelId="{9227783C-7339-4053-8F42-0D1E10DCAC14}" type="presParOf" srcId="{8E551F21-10E3-4B95-9DA8-51B4774FE208}" destId="{3744A690-08CA-4270-B3B8-F6196BABE961}" srcOrd="1" destOrd="0" presId="urn:microsoft.com/office/officeart/2008/layout/LinedList"/>
    <dgm:cxn modelId="{BAB3A971-1F7D-4789-ADC2-67CCFC888FAA}" type="presParOf" srcId="{C5B9D140-88ED-4332-B0A9-94FF016EEBCB}" destId="{B8137D75-128D-4A61-98CB-9971F49D490B}" srcOrd="4" destOrd="0" presId="urn:microsoft.com/office/officeart/2008/layout/LinedList"/>
    <dgm:cxn modelId="{128BA065-23F6-4EBB-B75B-2CB89EE4D916}" type="presParOf" srcId="{C5B9D140-88ED-4332-B0A9-94FF016EEBCB}" destId="{FD9BD631-B034-4E30-B0C3-C909EF20DF2D}" srcOrd="5" destOrd="0" presId="urn:microsoft.com/office/officeart/2008/layout/LinedList"/>
    <dgm:cxn modelId="{9F5E4937-24EE-4C1A-9E20-C29357850466}" type="presParOf" srcId="{FD9BD631-B034-4E30-B0C3-C909EF20DF2D}" destId="{F235D20F-275B-4090-8F0E-CBF1D61E6474}" srcOrd="0" destOrd="0" presId="urn:microsoft.com/office/officeart/2008/layout/LinedList"/>
    <dgm:cxn modelId="{36437415-E080-4046-AFA9-D1239D43953B}" type="presParOf" srcId="{FD9BD631-B034-4E30-B0C3-C909EF20DF2D}" destId="{02ADD5BC-3C01-4B5D-A9DB-661506C618D7}" srcOrd="1" destOrd="0" presId="urn:microsoft.com/office/officeart/2008/layout/LinedList"/>
    <dgm:cxn modelId="{81E60B3E-3E02-4FBD-804F-DD99565B42F6}" type="presParOf" srcId="{C5B9D140-88ED-4332-B0A9-94FF016EEBCB}" destId="{170427D9-3D5D-4F72-95C9-7149278C8E88}" srcOrd="6" destOrd="0" presId="urn:microsoft.com/office/officeart/2008/layout/LinedList"/>
    <dgm:cxn modelId="{0087EC33-F4D7-41FC-A89B-124E02D0BD3A}" type="presParOf" srcId="{C5B9D140-88ED-4332-B0A9-94FF016EEBCB}" destId="{6647B471-B299-4E58-A6C7-448D31B9B8FE}" srcOrd="7" destOrd="0" presId="urn:microsoft.com/office/officeart/2008/layout/LinedList"/>
    <dgm:cxn modelId="{DA050D7C-3EE6-4D3A-BE03-1618F819FE47}" type="presParOf" srcId="{6647B471-B299-4E58-A6C7-448D31B9B8FE}" destId="{0EDF1B46-E306-41E5-83A2-F6CFAD7F341A}" srcOrd="0" destOrd="0" presId="urn:microsoft.com/office/officeart/2008/layout/LinedList"/>
    <dgm:cxn modelId="{5974FECE-BF5E-4ECC-8BAE-BC876228BDDB}" type="presParOf" srcId="{6647B471-B299-4E58-A6C7-448D31B9B8FE}" destId="{3D205054-E4F6-4C20-A75C-DE526D2ECB83}" srcOrd="1" destOrd="0" presId="urn:microsoft.com/office/officeart/2008/layout/LinedList"/>
    <dgm:cxn modelId="{5C8F9C03-FAA5-4307-AD63-0C60B9C249A6}" type="presParOf" srcId="{C5B9D140-88ED-4332-B0A9-94FF016EEBCB}" destId="{E7DD3AFC-762B-4A74-A942-371023CAE9A3}" srcOrd="8" destOrd="0" presId="urn:microsoft.com/office/officeart/2008/layout/LinedList"/>
    <dgm:cxn modelId="{5E7F53F2-9694-4D5C-8F8C-6415ECDF971A}" type="presParOf" srcId="{C5B9D140-88ED-4332-B0A9-94FF016EEBCB}" destId="{07E845C1-E9E8-4BE1-8960-A67EC6FB1F1C}" srcOrd="9" destOrd="0" presId="urn:microsoft.com/office/officeart/2008/layout/LinedList"/>
    <dgm:cxn modelId="{741EFA2A-610C-42E0-8C5F-55D8EECFA548}" type="presParOf" srcId="{07E845C1-E9E8-4BE1-8960-A67EC6FB1F1C}" destId="{12681815-1279-44FA-B5DC-90593A88143E}" srcOrd="0" destOrd="0" presId="urn:microsoft.com/office/officeart/2008/layout/LinedList"/>
    <dgm:cxn modelId="{6F5D89CA-AFF1-41B8-A48C-7D27BE3AC638}" type="presParOf" srcId="{07E845C1-E9E8-4BE1-8960-A67EC6FB1F1C}" destId="{4C32CDDD-D851-4C45-9B00-ED1795BCB83C}" srcOrd="1" destOrd="0" presId="urn:microsoft.com/office/officeart/2008/layout/LinedList"/>
    <dgm:cxn modelId="{CD876520-DF74-4B06-A6FE-44D28E12D492}" type="presParOf" srcId="{C5B9D140-88ED-4332-B0A9-94FF016EEBCB}" destId="{3D1AF950-B5D0-4D7F-945F-4FA13D4FD957}" srcOrd="10" destOrd="0" presId="urn:microsoft.com/office/officeart/2008/layout/LinedList"/>
    <dgm:cxn modelId="{E3994B10-2351-46FD-8160-D953A3D5FF33}" type="presParOf" srcId="{C5B9D140-88ED-4332-B0A9-94FF016EEBCB}" destId="{84D35240-8A0B-41EF-ACD9-3A717D1B060A}" srcOrd="11" destOrd="0" presId="urn:microsoft.com/office/officeart/2008/layout/LinedList"/>
    <dgm:cxn modelId="{51EAB287-1431-417B-AA44-A84EB51A06A1}" type="presParOf" srcId="{84D35240-8A0B-41EF-ACD9-3A717D1B060A}" destId="{BB2D8CB6-A751-4602-9110-55329343FF7C}" srcOrd="0" destOrd="0" presId="urn:microsoft.com/office/officeart/2008/layout/LinedList"/>
    <dgm:cxn modelId="{011021B0-9CCB-44D6-B78A-34D3231FA752}" type="presParOf" srcId="{84D35240-8A0B-41EF-ACD9-3A717D1B060A}" destId="{74A98444-4407-44AE-A05B-AC0269F8550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ED2DD2-BEE7-400E-842B-2B3FFA9752EA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50F5E9-7403-417C-BF77-920E0C6614F3}">
      <dsp:nvSpPr>
        <dsp:cNvPr id="0" name=""/>
        <dsp:cNvSpPr/>
      </dsp:nvSpPr>
      <dsp:spPr>
        <a:xfrm>
          <a:off x="0" y="2492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Introduction</a:t>
          </a:r>
        </a:p>
      </dsp:txBody>
      <dsp:txXfrm>
        <a:off x="0" y="2492"/>
        <a:ext cx="6492875" cy="850069"/>
      </dsp:txXfrm>
    </dsp:sp>
    <dsp:sp modelId="{3F6BD9A3-D785-4ACF-AD08-45DC1B58A7F7}">
      <dsp:nvSpPr>
        <dsp:cNvPr id="0" name=""/>
        <dsp:cNvSpPr/>
      </dsp:nvSpPr>
      <dsp:spPr>
        <a:xfrm>
          <a:off x="0" y="852561"/>
          <a:ext cx="6492875" cy="0"/>
        </a:xfrm>
        <a:prstGeom prst="line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accent2">
              <a:hueOff val="-291073"/>
              <a:satOff val="-16786"/>
              <a:lumOff val="1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6C663A-74E1-4524-8FF6-8FEFA44E5373}">
      <dsp:nvSpPr>
        <dsp:cNvPr id="0" name=""/>
        <dsp:cNvSpPr/>
      </dsp:nvSpPr>
      <dsp:spPr>
        <a:xfrm>
          <a:off x="0" y="852561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Data Preparation</a:t>
          </a:r>
        </a:p>
      </dsp:txBody>
      <dsp:txXfrm>
        <a:off x="0" y="852561"/>
        <a:ext cx="6492875" cy="850069"/>
      </dsp:txXfrm>
    </dsp:sp>
    <dsp:sp modelId="{B8137D75-128D-4A61-98CB-9971F49D490B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accent2">
              <a:hueOff val="-582145"/>
              <a:satOff val="-33571"/>
              <a:lumOff val="3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35D20F-275B-4090-8F0E-CBF1D61E6474}">
      <dsp:nvSpPr>
        <dsp:cNvPr id="0" name=""/>
        <dsp:cNvSpPr/>
      </dsp:nvSpPr>
      <dsp:spPr>
        <a:xfrm>
          <a:off x="0" y="1702630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Stationarity check</a:t>
          </a:r>
        </a:p>
      </dsp:txBody>
      <dsp:txXfrm>
        <a:off x="0" y="1702630"/>
        <a:ext cx="6492875" cy="850069"/>
      </dsp:txXfrm>
    </dsp:sp>
    <dsp:sp modelId="{170427D9-3D5D-4F72-95C9-7149278C8E88}">
      <dsp:nvSpPr>
        <dsp:cNvPr id="0" name=""/>
        <dsp:cNvSpPr/>
      </dsp:nvSpPr>
      <dsp:spPr>
        <a:xfrm>
          <a:off x="0" y="2552699"/>
          <a:ext cx="6492875" cy="0"/>
        </a:xfrm>
        <a:prstGeom prst="line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accent2">
              <a:hueOff val="-873218"/>
              <a:satOff val="-50357"/>
              <a:lumOff val="5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DF1B46-E306-41E5-83A2-F6CFAD7F341A}">
      <dsp:nvSpPr>
        <dsp:cNvPr id="0" name=""/>
        <dsp:cNvSpPr/>
      </dsp:nvSpPr>
      <dsp:spPr>
        <a:xfrm>
          <a:off x="0" y="2552699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Models</a:t>
          </a:r>
        </a:p>
      </dsp:txBody>
      <dsp:txXfrm>
        <a:off x="0" y="2552699"/>
        <a:ext cx="6492875" cy="850069"/>
      </dsp:txXfrm>
    </dsp:sp>
    <dsp:sp modelId="{E7DD3AFC-762B-4A74-A942-371023CAE9A3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accent2">
              <a:hueOff val="-1164290"/>
              <a:satOff val="-67142"/>
              <a:lumOff val="6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681815-1279-44FA-B5DC-90593A88143E}">
      <dsp:nvSpPr>
        <dsp:cNvPr id="0" name=""/>
        <dsp:cNvSpPr/>
      </dsp:nvSpPr>
      <dsp:spPr>
        <a:xfrm>
          <a:off x="0" y="3402769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Results</a:t>
          </a:r>
        </a:p>
      </dsp:txBody>
      <dsp:txXfrm>
        <a:off x="0" y="3402769"/>
        <a:ext cx="6492875" cy="850069"/>
      </dsp:txXfrm>
    </dsp:sp>
    <dsp:sp modelId="{3D1AF950-B5D0-4D7F-945F-4FA13D4FD957}">
      <dsp:nvSpPr>
        <dsp:cNvPr id="0" name=""/>
        <dsp:cNvSpPr/>
      </dsp:nvSpPr>
      <dsp:spPr>
        <a:xfrm>
          <a:off x="0" y="4252838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2D8CB6-A751-4602-9110-55329343FF7C}">
      <dsp:nvSpPr>
        <dsp:cNvPr id="0" name=""/>
        <dsp:cNvSpPr/>
      </dsp:nvSpPr>
      <dsp:spPr>
        <a:xfrm>
          <a:off x="0" y="4252838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Conclusion</a:t>
          </a:r>
        </a:p>
      </dsp:txBody>
      <dsp:txXfrm>
        <a:off x="0" y="4252838"/>
        <a:ext cx="6492875" cy="8500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80E73-6647-451B-9E5F-715C509FC1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FFA7A6-975C-4243-ADD0-3A1652DC83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0078D-8CAF-4CD9-BCB7-D7B5474C5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691E3-D023-448D-9260-34ABA452B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09350-A78C-46B0-9445-630A7F1E5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47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9C760-D284-49EB-A636-331295907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3A8873-B740-4CDF-9D10-159AF66A9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18477-AF1E-4360-BA0B-C06FF8FE5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BF5BD-6102-418A-8889-47D8EA5C6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88E35-86AC-482E-BEF7-A0B1B493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68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200C1B-0171-4FE9-A915-F011A665E1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19A2FF-F5EC-406C-9114-E85E17AB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A94CE-6DCD-408C-8B64-B77EB157E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B49C2-59BF-4782-88B3-753F9D2FA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D7A99-5E78-4524-A130-16269E7C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395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E7D4A-3D60-4347-875B-9E6A74A1C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1EF0D-67F1-4069-85A2-DCFA5B3A9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3FB40-5D5D-43EF-89CA-68A5D650F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AA4FF-BCED-4B2D-9E9E-3A3FF27DA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14210-82F9-4DAF-AF8D-314707396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43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9694B-D47B-4215-B760-CE1711DE1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3BBDD5-694D-4850-82E4-EEA79745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94B1A-E42E-4A96-A8A3-E540DF505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BF910-0B4D-4AFD-966F-EB5E5FEB4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4DBA0-73F8-458A-888A-90871E88C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03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9E592-EC46-4CDB-B014-27B3E9E3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B0CD3-5230-4FCE-BA4B-B3401E5B8F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FD4DD-45BD-4AFE-9257-DAF2AD0688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9DEF9-A5CD-4632-A1F2-AD7DB9D75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DDA030-BAA2-4DD6-A25A-A4079FE6D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02168C-4FD5-4CA1-9FFF-37F0B94B4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542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ECB5-2891-4051-93A9-64A1BF15B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906CF-9CD7-4D32-A5AC-0615A7D14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787571-DD44-403D-9F07-1564663F3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A861C3-5DB4-4266-8C70-1B739286E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2D582C-6604-4B86-844D-53C396A6F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A37012-C6FF-4B83-8300-90F03B7D4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288229-FE95-47EF-BA20-706F26445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691651-B3F7-408E-89AA-9A6F8ECFB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55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831E8-7D34-4030-B171-F58564CC6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8E6AE-DD84-4A94-BF5A-594C05419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B0EE5-0EB9-4650-ADAD-89F0B9AD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C689AF-DF1F-4173-A8D9-06B0E1265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991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D42BBA-D070-49A7-A22E-9A45248BE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FDCEC6-9949-4D3F-B901-D60F64092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8BDDF-C85B-4A58-BD12-1504BFF11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47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DBDB4-67B1-40D0-BF7C-0C53A1138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86DCD-C721-449E-946E-4020A4E24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C17EE3-4A47-477C-B96A-9ED786BCC3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2B166C-7BBA-4600-B09E-B088FB2D6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3A2F4-3F06-4E78-B365-0BD28497C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2BF7B5-713B-43A4-9596-A45354A81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08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E4094-9034-47F2-8778-09C6CC3BB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B844F0-91EB-4C83-AB11-F3419889D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074E0D-70BC-4DF6-BE35-210C2A3A6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81A346-D64B-4108-AE59-8881B565F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0D4383-D84A-4C4A-8618-15AF102E7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1E26A-7F63-4D07-B104-916AB7CF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7E7D97-398B-4DE5-B277-5542B0DA7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86A15-94A5-480D-83A6-4348CCD87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421FB-F808-413E-9C97-7FD9007D7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06E65-D2BC-4994-BAFF-A5DB635BE8EB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0DA07-5B43-4569-B47C-22E1A9D2C5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45236-2D4A-4302-BFB7-13423BE082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E4B5C-75FB-47D9-82D8-A546434D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6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>
            <a:extLst>
              <a:ext uri="{FF2B5EF4-FFF2-40B4-BE49-F238E27FC236}">
                <a16:creationId xmlns:a16="http://schemas.microsoft.com/office/drawing/2014/main" id="{5BA0147A-E5D8-4745-95D2-8FB4BFA778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24068-C4E9-4A19-A695-F0810290F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Forecasting of FANG stock prices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8687B0-8FCD-49E2-A6D1-A7982867B6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Applied Machine Learning Project </a:t>
            </a:r>
          </a:p>
        </p:txBody>
      </p:sp>
    </p:spTree>
    <p:extLst>
      <p:ext uri="{BB962C8B-B14F-4D97-AF65-F5344CB8AC3E}">
        <p14:creationId xmlns:p14="http://schemas.microsoft.com/office/powerpoint/2010/main" val="301124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02D506-43E5-4F60-AB41-FFA259860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 dirty="0"/>
              <a:t>Granger Causality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EDC04-1AF0-4141-B102-BDACC3B05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 dirty="0"/>
              <a:t>Granger causality will help us to know causation effect among variables, the only problem with this technique is only 2 variables can be taken at a time. </a:t>
            </a:r>
          </a:p>
          <a:p>
            <a:r>
              <a:rPr lang="en-US" sz="1800" dirty="0"/>
              <a:t>As we can see for number of lags 3 Netflix have causal effect on amazon.</a:t>
            </a:r>
          </a:p>
          <a:p>
            <a:r>
              <a:rPr lang="en-US" sz="1800" dirty="0"/>
              <a:t>Similarly,  FB predict amazon, fb predict google and amazon predict Netflix. 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sz="1000" dirty="0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7FA5C7A5-6286-4128-8FD7-DAD449F5E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947" y="727447"/>
            <a:ext cx="5366544" cy="362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70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1F30A2-5781-4341-8CFB-879DF0C3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/>
              <a:t>Cointegration	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47A60-3F98-44D5-97A7-7BBE673AB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US" sz="1700"/>
              <a:t>Checking for cointegration is crucial for building a VECM model. If there is are no cointegration vectors in feature matrix, It is always suggested to use vector auto regressive process.  ( Where it is assumed that there is no correlation among lags of variables in the model)</a:t>
            </a:r>
          </a:p>
          <a:p>
            <a:r>
              <a:rPr lang="en-US" sz="1700"/>
              <a:t>Used Johansen’s cointegration, which is helpful in predicting cointegrated vector ( Number of Cointegrated vectors is equal to number of relationship among the variables) </a:t>
            </a:r>
          </a:p>
          <a:p>
            <a:r>
              <a:rPr lang="en-US" sz="1700"/>
              <a:t>It can be used either with Eigen values or Trace statistic</a:t>
            </a:r>
          </a:p>
          <a:p>
            <a:endParaRPr lang="en-US" sz="17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25EA24FC-CFB3-4E0C-A237-DC36F79C39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" r="3127" b="5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368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EBC7C-5CD6-43AD-900B-C940A9E84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Impulse responses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8E34EB-727D-42BB-8861-447D8E36C5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361" y="625684"/>
            <a:ext cx="5400825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872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016CB47-C4D4-4332-9ED0-DBB916252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F81F46-76BB-4722-B4ED-912162A7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3930305"/>
            <a:ext cx="3861960" cy="2437244"/>
          </a:xfrm>
        </p:spPr>
        <p:txBody>
          <a:bodyPr anchor="ctr">
            <a:normAutofit/>
          </a:bodyPr>
          <a:lstStyle/>
          <a:p>
            <a:r>
              <a:rPr lang="en-US" sz="3600" dirty="0"/>
              <a:t>Model Performance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35578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Text&#10;&#10;Description automatically generated">
            <a:extLst>
              <a:ext uri="{FF2B5EF4-FFF2-40B4-BE49-F238E27FC236}">
                <a16:creationId xmlns:a16="http://schemas.microsoft.com/office/drawing/2014/main" id="{6A56A63F-CE8B-40E5-A2BA-5EF169C01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34" y="384463"/>
            <a:ext cx="3065120" cy="2811320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8E6B5690-BF6C-4113-BEEC-4DBBC79B81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396" y="934852"/>
            <a:ext cx="3336953" cy="1710539"/>
          </a:xfrm>
          <a:prstGeom prst="rect">
            <a:avLst/>
          </a:prstGeom>
        </p:spPr>
      </p:pic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C857AD06-B670-45F8-98C8-0A96D59983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756" y="1178807"/>
            <a:ext cx="3336953" cy="12226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635346" y="5126067"/>
            <a:ext cx="219456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F2CB85-78CD-4EC9-9936-574058016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719" y="3930305"/>
            <a:ext cx="6586915" cy="243724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Mean absolute Percentage error as comparison metrics</a:t>
            </a:r>
          </a:p>
          <a:p>
            <a:r>
              <a:rPr lang="en-US" sz="2000" dirty="0"/>
              <a:t>For the base model , MAPE is given in first image</a:t>
            </a:r>
          </a:p>
          <a:p>
            <a:r>
              <a:rPr lang="en-US" sz="2000" dirty="0"/>
              <a:t>MAPE for VECM is given in next diagram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AutoShape 4" descr="{\displaystyle {\mbox{MAPE}}={\frac {100\%}{n}}\sum _{t=1}^{n}\left|{\frac {A_{t}-F_{t}}{A_{t}}}\right|}">
            <a:extLst>
              <a:ext uri="{FF2B5EF4-FFF2-40B4-BE49-F238E27FC236}">
                <a16:creationId xmlns:a16="http://schemas.microsoft.com/office/drawing/2014/main" id="{61501006-22FB-4E38-9FD1-4E6B82F787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11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DDB2B-2D1E-40E6-9173-0D93DA1D6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4004732"/>
            <a:ext cx="6465287" cy="13242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Forecast Vs Actual</a:t>
            </a:r>
            <a:endParaRPr lang="en-US" sz="4800" dirty="0"/>
          </a:p>
        </p:txBody>
      </p:sp>
      <p:sp>
        <p:nvSpPr>
          <p:cNvPr id="66" name="Rectangle 55">
            <a:extLst>
              <a:ext uri="{FF2B5EF4-FFF2-40B4-BE49-F238E27FC236}">
                <a16:creationId xmlns:a16="http://schemas.microsoft.com/office/drawing/2014/main" id="{2BE2D1B8-0887-4D2B-8C42-999040132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7634" y="321733"/>
            <a:ext cx="4129237" cy="6060017"/>
          </a:xfrm>
          <a:prstGeom prst="rect">
            <a:avLst/>
          </a:prstGeom>
          <a:solidFill>
            <a:srgbClr val="FFFFFF"/>
          </a:solidFill>
          <a:ln w="127000" cap="sq" cmpd="thinThick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BB8A1841-7809-4F7C-AAAB-FB6655A03B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00" r="6300"/>
          <a:stretch/>
        </p:blipFill>
        <p:spPr>
          <a:xfrm>
            <a:off x="639366" y="968650"/>
            <a:ext cx="3483526" cy="1959483"/>
          </a:xfrm>
          <a:prstGeom prst="rect">
            <a:avLst/>
          </a:prstGeom>
        </p:spPr>
      </p:pic>
      <p:sp>
        <p:nvSpPr>
          <p:cNvPr id="67" name="Rectangle 57">
            <a:extLst>
              <a:ext uri="{FF2B5EF4-FFF2-40B4-BE49-F238E27FC236}">
                <a16:creationId xmlns:a16="http://schemas.microsoft.com/office/drawing/2014/main" id="{FA085277-BAF7-40CC-A608-B030CA969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811469" y="321733"/>
            <a:ext cx="3375479" cy="3259667"/>
          </a:xfrm>
          <a:prstGeom prst="rect">
            <a:avLst/>
          </a:prstGeom>
          <a:solidFill>
            <a:srgbClr val="FFFFFF"/>
          </a:solidFill>
          <a:ln w="127000" cap="sq" cmpd="thinThick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Content Placeholder 8" descr="Chart, line chart&#10;&#10;Description automatically generated">
            <a:extLst>
              <a:ext uri="{FF2B5EF4-FFF2-40B4-BE49-F238E27FC236}">
                <a16:creationId xmlns:a16="http://schemas.microsoft.com/office/drawing/2014/main" id="{169B32CB-6CA1-4AD3-80CF-9A2AAECB1F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6" r="12921" b="1"/>
          <a:stretch/>
        </p:blipFill>
        <p:spPr>
          <a:xfrm>
            <a:off x="5090338" y="1159675"/>
            <a:ext cx="2804299" cy="1577431"/>
          </a:xfrm>
          <a:prstGeom prst="rect">
            <a:avLst/>
          </a:prstGeom>
        </p:spPr>
      </p:pic>
      <p:sp>
        <p:nvSpPr>
          <p:cNvPr id="68" name="Rectangle 59">
            <a:extLst>
              <a:ext uri="{FF2B5EF4-FFF2-40B4-BE49-F238E27FC236}">
                <a16:creationId xmlns:a16="http://schemas.microsoft.com/office/drawing/2014/main" id="{64009F90-86BF-44AE-B0EB-D68140E0E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8508682" y="321733"/>
            <a:ext cx="3375478" cy="3259667"/>
          </a:xfrm>
          <a:prstGeom prst="rect">
            <a:avLst/>
          </a:prstGeom>
          <a:solidFill>
            <a:srgbClr val="FFFFFF"/>
          </a:solidFill>
          <a:ln w="127000" cap="sq" cmpd="thinThick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949BCE7B-C0C0-449A-A848-37987AC9DF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3" r="12395" b="2"/>
          <a:stretch/>
        </p:blipFill>
        <p:spPr>
          <a:xfrm>
            <a:off x="8830415" y="1167831"/>
            <a:ext cx="2775335" cy="1561120"/>
          </a:xfrm>
          <a:prstGeom prst="rect">
            <a:avLst/>
          </a:prstGeom>
        </p:spPr>
      </p:pic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57865661-3F2A-4F85-BC2E-037285A0251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8" r="8179" b="1"/>
          <a:stretch/>
        </p:blipFill>
        <p:spPr>
          <a:xfrm>
            <a:off x="639366" y="3832477"/>
            <a:ext cx="3483526" cy="1959499"/>
          </a:xfrm>
          <a:prstGeom prst="rect">
            <a:avLst/>
          </a:prstGeom>
        </p:spPr>
      </p:pic>
      <p:cxnSp>
        <p:nvCxnSpPr>
          <p:cNvPr id="69" name="Straight Connector 61">
            <a:extLst>
              <a:ext uri="{FF2B5EF4-FFF2-40B4-BE49-F238E27FC236}">
                <a16:creationId xmlns:a16="http://schemas.microsoft.com/office/drawing/2014/main" id="{14254369-4B26-4D6A-A4CD-BE3438297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167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ight Triangle 47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77AFB-F403-4C32-93BB-1D9D808CA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 Thank You</a:t>
            </a:r>
          </a:p>
        </p:txBody>
      </p:sp>
    </p:spTree>
    <p:extLst>
      <p:ext uri="{BB962C8B-B14F-4D97-AF65-F5344CB8AC3E}">
        <p14:creationId xmlns:p14="http://schemas.microsoft.com/office/powerpoint/2010/main" val="659157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F2D65C-C5E3-4B7F-87C7-495402478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Index		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9DA2A83-D0B1-4EC3-BEFE-659D5E3AB8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6131948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9646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FD38-01D7-465A-A1C9-6599EAE0B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72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97EE5-91DF-43E2-B73F-2F09BC7D0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r>
              <a:rPr lang="en-US" sz="1700"/>
              <a:t>Stock markets are very volatile, but volatility is reflected among common group of stocks</a:t>
            </a:r>
          </a:p>
          <a:p>
            <a:r>
              <a:rPr lang="en-US" sz="1700"/>
              <a:t>Tech giants Facebook, Apple , Amazon and Google are similar type of companies and stocks . Their volatility is only dependent on their own movements?</a:t>
            </a:r>
          </a:p>
          <a:p>
            <a:r>
              <a:rPr lang="en-US" sz="1700"/>
              <a:t>The idea here is ,If they are closely related , optimistic or pessimist news might have similar effect on their stock price movement.</a:t>
            </a:r>
          </a:p>
          <a:p>
            <a:r>
              <a:rPr lang="en-US" sz="1700"/>
              <a:t>This project is preliminary idea , for achieving much more accuracy many more companies should be considered like Microsoft, Apple etc.. </a:t>
            </a:r>
          </a:p>
          <a:p>
            <a:pPr marL="0" indent="0">
              <a:buNone/>
            </a:pP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06616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C7AF6-2200-44D4-836A-71D9850D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4600"/>
              <a:t>Data Preparation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76A10-E17C-484D-BC3D-D148CF5C7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en-US" sz="2200" dirty="0"/>
              <a:t>Downloaded Individual CSV files for each stock ; Amazon, FB, Netflix and google.</a:t>
            </a:r>
          </a:p>
          <a:p>
            <a:r>
              <a:rPr lang="en-US" sz="2200" dirty="0"/>
              <a:t>Set date as an Index for these data sets.</a:t>
            </a:r>
          </a:p>
          <a:p>
            <a:r>
              <a:rPr lang="en-US" sz="2200" dirty="0"/>
              <a:t>Joined data sets on date column; so that data is available from 2012-05-18 to 2019-08-23 as fb is listed on stock market only from 2012 -05.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DB92E8F-C8B1-4BA0-B333-946D1CB34C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419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Chart, line chart&#10;&#10;Description automatically generated">
            <a:extLst>
              <a:ext uri="{FF2B5EF4-FFF2-40B4-BE49-F238E27FC236}">
                <a16:creationId xmlns:a16="http://schemas.microsoft.com/office/drawing/2014/main" id="{3B117D95-3042-4837-B7F1-7D1EC9B65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57147"/>
            <a:ext cx="10905066" cy="4743704"/>
          </a:xfrm>
          <a:prstGeom prst="rect">
            <a:avLst/>
          </a:prstGeom>
          <a:ln>
            <a:noFill/>
          </a:ln>
        </p:spPr>
      </p:pic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45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DAE0E4-8B10-4837-A0BF-6F8E37C6E3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90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E8779E-DE83-44D1-B189-3E1CFED80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Stationarity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A29E7-915F-4918-8809-16666CA92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Checked stationarity of data with ADF test</a:t>
            </a:r>
          </a:p>
          <a:p>
            <a:r>
              <a:rPr lang="en-US" sz="1700" dirty="0"/>
              <a:t>Checked with ACF and PACF plots</a:t>
            </a:r>
          </a:p>
          <a:p>
            <a:r>
              <a:rPr lang="en-US" sz="1700" dirty="0"/>
              <a:t>All four stock prices are I(1) process, they are not stationary. For our analysis we will need to convert series to stationary</a:t>
            </a:r>
          </a:p>
          <a:p>
            <a:r>
              <a:rPr lang="en-US" sz="1700" dirty="0"/>
              <a:t>So, I have made first difference each stock in FANG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458254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022CA72-2A63-428F-B586-37BA5AB6D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90E6A2-10ED-44AD-B0E6-D368208F6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271" y="5008774"/>
            <a:ext cx="3574699" cy="127715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After taking first difference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-1"/>
            <a:ext cx="11231745" cy="4131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Shape&#10;&#10;Description automatically generated with low confidence">
            <a:extLst>
              <a:ext uri="{FF2B5EF4-FFF2-40B4-BE49-F238E27FC236}">
                <a16:creationId xmlns:a16="http://schemas.microsoft.com/office/drawing/2014/main" id="{71A60CF8-CD11-43A1-9905-5F89300DD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614" y="4225952"/>
            <a:ext cx="3574699" cy="2536884"/>
          </a:xfrm>
          <a:prstGeom prst="rect">
            <a:avLst/>
          </a:prstGeom>
        </p:spPr>
      </p:pic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0F17C218-3DCA-47FD-A940-CE7B911CA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961" y="766618"/>
            <a:ext cx="5136795" cy="2504394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837444" y="5460209"/>
            <a:ext cx="1790365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 descr="Table&#10;&#10;Description automatically generated with medium confidence">
            <a:extLst>
              <a:ext uri="{FF2B5EF4-FFF2-40B4-BE49-F238E27FC236}">
                <a16:creationId xmlns:a16="http://schemas.microsoft.com/office/drawing/2014/main" id="{96E7FF9D-A87B-4448-B4DA-7310284390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50" y="493356"/>
            <a:ext cx="3131066" cy="3041608"/>
          </a:xfrm>
        </p:spPr>
      </p:pic>
    </p:spTree>
    <p:extLst>
      <p:ext uri="{BB962C8B-B14F-4D97-AF65-F5344CB8AC3E}">
        <p14:creationId xmlns:p14="http://schemas.microsoft.com/office/powerpoint/2010/main" val="360615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C298AA-2805-49E7-8EF2-785E8D753B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85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3979C9-C456-42D5-ADA6-95776F4CB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Models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95A1C-1E4A-466C-8C98-A1A9B8684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BASE model ( Naïve model, </a:t>
            </a:r>
            <a:r>
              <a:rPr lang="en-US" sz="1700" dirty="0" err="1"/>
              <a:t>Yt</a:t>
            </a:r>
            <a:r>
              <a:rPr lang="en-US" sz="1700" dirty="0"/>
              <a:t>=B*Yt-1 + Error)</a:t>
            </a:r>
          </a:p>
          <a:p>
            <a:r>
              <a:rPr lang="en-US" sz="1700" dirty="0"/>
              <a:t>SARIMAX</a:t>
            </a:r>
          </a:p>
          <a:p>
            <a:r>
              <a:rPr lang="en-US" sz="1700" dirty="0"/>
              <a:t>Vector error correction model</a:t>
            </a:r>
          </a:p>
        </p:txBody>
      </p:sp>
    </p:spTree>
    <p:extLst>
      <p:ext uri="{BB962C8B-B14F-4D97-AF65-F5344CB8AC3E}">
        <p14:creationId xmlns:p14="http://schemas.microsoft.com/office/powerpoint/2010/main" val="3247652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0B8DCBA-FEED-46EF-A140-35B904015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7" name="Rectangle 1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0DCC93-2B55-4178-8D6D-D6A8A0FCA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anchor="ctr">
            <a:normAutofit/>
          </a:bodyPr>
          <a:lstStyle/>
          <a:p>
            <a:r>
              <a:rPr lang="en-US" sz="3600"/>
              <a:t>ARIMA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B7321-A392-4A0B-89A7-280CDDD21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97" y="2449993"/>
            <a:ext cx="4991629" cy="3677123"/>
          </a:xfrm>
        </p:spPr>
        <p:txBody>
          <a:bodyPr anchor="ctr">
            <a:normAutofit/>
          </a:bodyPr>
          <a:lstStyle/>
          <a:p>
            <a:r>
              <a:rPr lang="en-US" sz="1800" dirty="0"/>
              <a:t>SARIMAX =Updated ARIMA modelling including seasonal effects and exogenous factors.</a:t>
            </a:r>
          </a:p>
          <a:p>
            <a:r>
              <a:rPr lang="en-US" sz="1800" dirty="0"/>
              <a:t>Checked for various combinations, it seems </a:t>
            </a:r>
          </a:p>
          <a:p>
            <a:pPr marL="0" indent="0">
              <a:buNone/>
            </a:pPr>
            <a:r>
              <a:rPr lang="en-US" sz="1800" dirty="0"/>
              <a:t>Lags of FB are not helpful for prediction of FB</a:t>
            </a:r>
          </a:p>
          <a:p>
            <a:pPr marL="0" indent="0">
              <a:buNone/>
            </a:pPr>
            <a:r>
              <a:rPr lang="en-US" sz="1800" dirty="0"/>
              <a:t>(by looking at p-values)</a:t>
            </a:r>
          </a:p>
          <a:p>
            <a:r>
              <a:rPr lang="en-US" sz="1800" dirty="0"/>
              <a:t>Similarly, For other stocks in FANG it is same,</a:t>
            </a:r>
          </a:p>
          <a:p>
            <a:pPr marL="0" indent="0">
              <a:buNone/>
            </a:pPr>
            <a:r>
              <a:rPr lang="en-US" sz="1800" dirty="0"/>
              <a:t>Except for Google.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E05691F8-0C15-4B96-8E5D-784D9B1CAE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29" b="3"/>
          <a:stretch/>
        </p:blipFill>
        <p:spPr>
          <a:xfrm>
            <a:off x="6788383" y="613147"/>
            <a:ext cx="4565417" cy="559344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170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483</Words>
  <Application>Microsoft Office PowerPoint</Application>
  <PresentationFormat>Widescreen</PresentationFormat>
  <Paragraphs>52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Forecasting of FANG stock prices</vt:lpstr>
      <vt:lpstr>Index  </vt:lpstr>
      <vt:lpstr>Introduction</vt:lpstr>
      <vt:lpstr>Data Preparation </vt:lpstr>
      <vt:lpstr>PowerPoint Presentation</vt:lpstr>
      <vt:lpstr>Stationarity </vt:lpstr>
      <vt:lpstr>After taking first difference</vt:lpstr>
      <vt:lpstr>Models</vt:lpstr>
      <vt:lpstr>ARIMA Model</vt:lpstr>
      <vt:lpstr>Granger Causality</vt:lpstr>
      <vt:lpstr>Cointegration </vt:lpstr>
      <vt:lpstr>Impulse responses</vt:lpstr>
      <vt:lpstr>Model Performance</vt:lpstr>
      <vt:lpstr>Forecast Vs Actual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Machine learning Project</dc:title>
  <dc:creator>abhi ch</dc:creator>
  <cp:lastModifiedBy>abhi ch</cp:lastModifiedBy>
  <cp:revision>7</cp:revision>
  <dcterms:created xsi:type="dcterms:W3CDTF">2021-12-05T18:06:13Z</dcterms:created>
  <dcterms:modified xsi:type="dcterms:W3CDTF">2021-12-08T20:01:04Z</dcterms:modified>
</cp:coreProperties>
</file>

<file path=docProps/thumbnail.jpeg>
</file>